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98" r:id="rId4"/>
    <p:sldId id="290" r:id="rId5"/>
    <p:sldId id="291" r:id="rId6"/>
    <p:sldId id="292" r:id="rId7"/>
    <p:sldId id="282" r:id="rId8"/>
    <p:sldId id="264" r:id="rId9"/>
    <p:sldId id="287" r:id="rId10"/>
    <p:sldId id="268" r:id="rId11"/>
    <p:sldId id="286" r:id="rId12"/>
    <p:sldId id="288" r:id="rId13"/>
    <p:sldId id="294" r:id="rId14"/>
    <p:sldId id="289" r:id="rId15"/>
    <p:sldId id="300" r:id="rId16"/>
    <p:sldId id="270" r:id="rId17"/>
    <p:sldId id="271" r:id="rId18"/>
    <p:sldId id="299" r:id="rId19"/>
    <p:sldId id="274" r:id="rId20"/>
    <p:sldId id="273" r:id="rId21"/>
    <p:sldId id="295" r:id="rId22"/>
    <p:sldId id="297" r:id="rId23"/>
    <p:sldId id="272" r:id="rId24"/>
    <p:sldId id="276" r:id="rId25"/>
    <p:sldId id="278" r:id="rId26"/>
    <p:sldId id="280" r:id="rId27"/>
    <p:sldId id="279" r:id="rId28"/>
    <p:sldId id="277" r:id="rId29"/>
    <p:sldId id="281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47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75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13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69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9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8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9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5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4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9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206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9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21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15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01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65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06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66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79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08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05F9-2BC6-4EF5-998E-4222D30A867E}" type="datetimeFigureOut">
              <a:rPr lang="nl-NL" smtClean="0"/>
              <a:pPr/>
              <a:t>12-5-2023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5544-A760-4336-9593-99E488DEBC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40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05F9-2BC6-4EF5-998E-4222D30A867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12-5-2023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5544-A760-4336-9593-99E488DEBCB8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4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3528" y="198884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Candara" panose="020E0502030303020204" pitchFamily="34" charset="0"/>
              </a:rPr>
              <a:t>De Ziekte van Huntington</a:t>
            </a:r>
          </a:p>
        </p:txBody>
      </p:sp>
    </p:spTree>
    <p:extLst>
      <p:ext uri="{BB962C8B-B14F-4D97-AF65-F5344CB8AC3E}">
        <p14:creationId xmlns:p14="http://schemas.microsoft.com/office/powerpoint/2010/main" val="400666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648728" cy="5410200"/>
          </a:xfrm>
          <a:prstGeom prst="rect">
            <a:avLst/>
          </a:prstGeom>
        </p:spPr>
      </p:pic>
      <p:sp>
        <p:nvSpPr>
          <p:cNvPr id="5" name="Rechthoek 1"/>
          <p:cNvSpPr/>
          <p:nvPr/>
        </p:nvSpPr>
        <p:spPr>
          <a:xfrm>
            <a:off x="225688" y="551723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latin typeface="Candara" panose="020E0502030303020204" pitchFamily="34" charset="0"/>
              </a:rPr>
              <a:t>Het DNA wordt afgelezen en een bericht/ brief (RNA) gaat naar de eiwit-fabriek in de cel. </a:t>
            </a:r>
          </a:p>
          <a:p>
            <a:pPr algn="ctr"/>
            <a:r>
              <a:rPr lang="nl-NL" sz="2400" dirty="0">
                <a:latin typeface="Candara" panose="020E0502030303020204" pitchFamily="34" charset="0"/>
              </a:rPr>
              <a:t>De eiwitten (kippen)  komen dan van de lopende band.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608" y="2636912"/>
            <a:ext cx="6408712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10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648728" cy="5410200"/>
          </a:xfrm>
          <a:prstGeom prst="rect">
            <a:avLst/>
          </a:prstGeom>
        </p:spPr>
      </p:pic>
      <p:sp>
        <p:nvSpPr>
          <p:cNvPr id="6" name="Rechthoek 1"/>
          <p:cNvSpPr/>
          <p:nvPr/>
        </p:nvSpPr>
        <p:spPr>
          <a:xfrm>
            <a:off x="251521" y="561304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latin typeface="Candara" panose="020E0502030303020204" pitchFamily="34" charset="0"/>
              </a:rPr>
              <a:t>Aan het einde van hun leven worden de eiwitten (kippen) weer afgebroken, tot stukjes die weer nieuwe eiwitten kunnen gaan vormen.</a:t>
            </a:r>
          </a:p>
        </p:txBody>
      </p:sp>
    </p:spTree>
    <p:extLst>
      <p:ext uri="{BB962C8B-B14F-4D97-AF65-F5344CB8AC3E}">
        <p14:creationId xmlns:p14="http://schemas.microsoft.com/office/powerpoint/2010/main" val="158710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764704"/>
            <a:ext cx="892899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Candara" panose="020E0502030303020204" pitchFamily="34" charset="0"/>
              </a:rPr>
              <a:t>Van “afwijking” op het gen tot eiwit-klontering</a:t>
            </a:r>
          </a:p>
          <a:p>
            <a:endParaRPr lang="nl-NL" sz="3200" dirty="0">
              <a:latin typeface="Candara" panose="020E0502030303020204" pitchFamily="34" charset="0"/>
            </a:endParaRPr>
          </a:p>
          <a:p>
            <a:r>
              <a:rPr lang="nl-NL" sz="2800" dirty="0">
                <a:latin typeface="Candara" panose="020E0502030303020204" pitchFamily="34" charset="0"/>
              </a:rPr>
              <a:t>In het Huntington gen zit een stukje DNA dat vaak herhaald wordt.</a:t>
            </a:r>
          </a:p>
          <a:p>
            <a:endParaRPr lang="nl-NL" sz="2800" dirty="0">
              <a:latin typeface="Candara" panose="020E0502030303020204" pitchFamily="34" charset="0"/>
            </a:endParaRPr>
          </a:p>
          <a:p>
            <a:r>
              <a:rPr lang="nl-NL" sz="2800" dirty="0">
                <a:latin typeface="Candara" panose="020E0502030303020204" pitchFamily="34" charset="0"/>
              </a:rPr>
              <a:t>Een “normaal” Huntington gen heeft minder dan 36 van deze herhalingen in het gen. </a:t>
            </a:r>
          </a:p>
          <a:p>
            <a:endParaRPr lang="nl-NL" sz="2800" dirty="0">
              <a:latin typeface="Candara" panose="020E0502030303020204" pitchFamily="34" charset="0"/>
            </a:endParaRPr>
          </a:p>
          <a:p>
            <a:endParaRPr lang="nl-NL" sz="2800" dirty="0">
              <a:latin typeface="Candara" panose="020E0502030303020204" pitchFamily="34" charset="0"/>
            </a:endParaRPr>
          </a:p>
          <a:p>
            <a:r>
              <a:rPr lang="nl-NL" sz="2800" dirty="0">
                <a:latin typeface="Candara" panose="020E0502030303020204" pitchFamily="34" charset="0"/>
              </a:rPr>
              <a:t>Bij meer dan 36 herhalingen (iemand met de Ziekte van Huntington) zien de eiwitten (kippen) die ontstaan er anders uit en gaan ze daardoor klonteren.</a:t>
            </a:r>
          </a:p>
          <a:p>
            <a:endParaRPr lang="nl-NL" sz="2800" dirty="0">
              <a:latin typeface="Candara" panose="020E0502030303020204" pitchFamily="34" charset="0"/>
            </a:endParaRPr>
          </a:p>
          <a:p>
            <a:endParaRPr lang="nl-NL" sz="2800" dirty="0">
              <a:latin typeface="Candara" panose="020E0502030303020204" pitchFamily="34" charset="0"/>
            </a:endParaRPr>
          </a:p>
          <a:p>
            <a:r>
              <a:rPr lang="nl-NL" sz="2800" dirty="0">
                <a:latin typeface="Candara" panose="020E0502030303020204" pitchFamily="34" charset="0"/>
              </a:rPr>
              <a:t>Hoe meer herhalingen, hoe eerder klontering, hoe eerder je ziek wordt.</a:t>
            </a:r>
          </a:p>
        </p:txBody>
      </p:sp>
    </p:spTree>
    <p:extLst>
      <p:ext uri="{BB962C8B-B14F-4D97-AF65-F5344CB8AC3E}">
        <p14:creationId xmlns:p14="http://schemas.microsoft.com/office/powerpoint/2010/main" val="341959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5" name="Rechthoek 1"/>
          <p:cNvSpPr/>
          <p:nvPr/>
        </p:nvSpPr>
        <p:spPr>
          <a:xfrm>
            <a:off x="-108520" y="5901079"/>
            <a:ext cx="8928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latin typeface="Candara" panose="020E0502030303020204" pitchFamily="34" charset="0"/>
              </a:rPr>
              <a:t>De eiwitten (kippen) bij mensen met de Ziekte van Huntington hebben een keten van herhalingen, en gaan daardoor klonteren.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64872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01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800120"/>
            <a:ext cx="89289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ndara" panose="020E0502030303020204" pitchFamily="34" charset="0"/>
              </a:rPr>
              <a:t>Samenvattend:</a:t>
            </a:r>
          </a:p>
          <a:p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Candara" panose="020E0502030303020204" pitchFamily="34" charset="0"/>
              </a:rPr>
              <a:t>De Ziekte van Huntington wordt veroorzaakt door teveel herhalingen in het Huntington 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Candara" panose="020E0502030303020204" pitchFamily="34" charset="0"/>
              </a:rPr>
              <a:t>Dit zorgt ervoor dat het eiwit (de kip) er anders uitziet.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Candara" panose="020E0502030303020204" pitchFamily="34" charset="0"/>
              </a:rPr>
              <a:t>Dit zorgt er weer voor dat de eiwit-klontering kan ontstaan.</a:t>
            </a:r>
          </a:p>
        </p:txBody>
      </p:sp>
    </p:spTree>
    <p:extLst>
      <p:ext uri="{BB962C8B-B14F-4D97-AF65-F5344CB8AC3E}">
        <p14:creationId xmlns:p14="http://schemas.microsoft.com/office/powerpoint/2010/main" val="341959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332656"/>
            <a:ext cx="89289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ndara" panose="020E0502030303020204" pitchFamily="34" charset="0"/>
              </a:rPr>
              <a:t>Kinderen en de Ziekte van Huntington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Candara" panose="020E0502030303020204" pitchFamily="34" charset="0"/>
              </a:rPr>
              <a:t>De herhalingen kunnen soms langer worden bij kinderen wanneer hun vader gendrager 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Candara" panose="020E0502030303020204" pitchFamily="34" charset="0"/>
              </a:rPr>
              <a:t>Hoe meer herhalingen (tot soms wel 100), hoe eerder je ziek wordt.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Candara" panose="020E0502030303020204" pitchFamily="34" charset="0"/>
            </a:endParaRPr>
          </a:p>
        </p:txBody>
      </p:sp>
      <p:pic>
        <p:nvPicPr>
          <p:cNvPr id="15362" name="Picture 2" descr="https://s-media-cache-ak0.pinimg.com/736x/9d/a5/a6/9da5a6db323a18e2b8b813d7f53d25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89734"/>
            <a:ext cx="2663602" cy="26636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4149080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Candara" panose="020E0502030303020204" pitchFamily="34" charset="0"/>
              </a:rPr>
              <a:t>Zo kunnen kinderen de jeugd variant krijgen van de Ziekte van Huntington, Juvenile Huntington’s Disease.</a:t>
            </a:r>
          </a:p>
        </p:txBody>
      </p:sp>
    </p:spTree>
    <p:extLst>
      <p:ext uri="{BB962C8B-B14F-4D97-AF65-F5344CB8AC3E}">
        <p14:creationId xmlns:p14="http://schemas.microsoft.com/office/powerpoint/2010/main" val="341959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764704"/>
            <a:ext cx="91450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nl-NL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4. Hoe ver zijn onderzoekers met de Ziekte van Huntington?</a:t>
            </a:r>
          </a:p>
          <a:p>
            <a:pPr marL="457200" indent="-457200"/>
            <a:endParaRPr lang="nl-NL" sz="3200" dirty="0">
              <a:latin typeface="Candara" panose="020E0502030303020204" pitchFamily="34" charset="0"/>
            </a:endParaRPr>
          </a:p>
          <a:p>
            <a:pPr marL="457200" indent="-457200"/>
            <a:r>
              <a:rPr lang="nl-NL" sz="2800" dirty="0">
                <a:latin typeface="Candara" panose="020E0502030303020204" pitchFamily="34" charset="0"/>
              </a:rPr>
              <a:t>Er is: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800" dirty="0">
                <a:latin typeface="Candara" panose="020E0502030303020204" pitchFamily="34" charset="0"/>
              </a:rPr>
              <a:t>Ondersteuning van patiënten in verzorgingstehuizen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800" dirty="0">
                <a:latin typeface="Candara" panose="020E0502030303020204" pitchFamily="34" charset="0"/>
              </a:rPr>
              <a:t>Medicijnen tegen bepaalde symptomen (zoals trillen, depressie)</a:t>
            </a:r>
          </a:p>
          <a:p>
            <a:endParaRPr lang="nl-NL" sz="3200" dirty="0">
              <a:latin typeface="Candara" panose="020E0502030303020204" pitchFamily="34" charset="0"/>
            </a:endParaRPr>
          </a:p>
          <a:p>
            <a:pPr algn="ctr"/>
            <a:r>
              <a:rPr lang="nl-NL" sz="4400" b="1" dirty="0">
                <a:solidFill>
                  <a:srgbClr val="FF0000"/>
                </a:solidFill>
                <a:latin typeface="Candara" panose="020E0502030303020204" pitchFamily="34" charset="0"/>
              </a:rPr>
              <a:t>Maar er is géén geneesmiddel voor </a:t>
            </a:r>
          </a:p>
          <a:p>
            <a:pPr algn="ctr"/>
            <a:r>
              <a:rPr lang="nl-NL" sz="4400" b="1" dirty="0">
                <a:solidFill>
                  <a:srgbClr val="FF0000"/>
                </a:solidFill>
                <a:latin typeface="Candara" panose="020E0502030303020204" pitchFamily="34" charset="0"/>
              </a:rPr>
              <a:t>de Ziekte van Huntington</a:t>
            </a:r>
          </a:p>
          <a:p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nl-NL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9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latin typeface="Candara" panose="020E0502030303020204" pitchFamily="34" charset="0"/>
              </a:rPr>
              <a:t>Maar juist NU is er onderzoek nodig:</a:t>
            </a: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latin typeface="Candara" panose="020E0502030303020204" pitchFamily="34" charset="0"/>
              </a:rPr>
              <a:t>Dat voorkomt dat het “verkeerde” eiwit gemaakt wordt, </a:t>
            </a:r>
          </a:p>
          <a:p>
            <a:pPr>
              <a:buFontTx/>
              <a:buChar char="-"/>
            </a:pPr>
            <a:endParaRPr lang="nl-NL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ndara" panose="020E0502030303020204" pitchFamily="34" charset="0"/>
              </a:rPr>
              <a:t>Óf </a:t>
            </a: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latin typeface="Candara" panose="020E0502030303020204" pitchFamily="34" charset="0"/>
              </a:rPr>
              <a:t>Ervoor zorgt dat het “verkeerde” eiwit snel wordt opgeruimd, nog vóórdat het gaat klonteren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3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971913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810000" y="609600"/>
            <a:ext cx="4923913" cy="5638800"/>
          </a:xfrm>
          <a:prstGeom prst="rect">
            <a:avLst/>
          </a:prstGeom>
          <a:solidFill>
            <a:srgbClr val="FFFFFF">
              <a:alpha val="8313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1" y="3429000"/>
            <a:ext cx="2971800" cy="2667000"/>
          </a:xfrm>
          <a:prstGeom prst="rect">
            <a:avLst/>
          </a:prstGeom>
          <a:solidFill>
            <a:srgbClr val="FFFFFF">
              <a:alpha val="8313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hthoek 1"/>
          <p:cNvSpPr/>
          <p:nvPr/>
        </p:nvSpPr>
        <p:spPr>
          <a:xfrm>
            <a:off x="251521" y="5685055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latin typeface="Candara" panose="020E0502030303020204" pitchFamily="34" charset="0"/>
              </a:rPr>
              <a:t>Zo hopen onderzoekers de huntington RNA boodschap (brief) te pakken en weg te gooien, zodat er geen “verkeerde” kippen kunnen ontstaan en dus ook geen klontering. </a:t>
            </a:r>
          </a:p>
        </p:txBody>
      </p:sp>
    </p:spTree>
    <p:extLst>
      <p:ext uri="{BB962C8B-B14F-4D97-AF65-F5344CB8AC3E}">
        <p14:creationId xmlns:p14="http://schemas.microsoft.com/office/powerpoint/2010/main" val="88372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971913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8069" y="685800"/>
            <a:ext cx="4495800" cy="5562600"/>
          </a:xfrm>
          <a:prstGeom prst="rect">
            <a:avLst/>
          </a:prstGeom>
          <a:solidFill>
            <a:srgbClr val="FFFFFF">
              <a:alpha val="8313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63869" y="914400"/>
            <a:ext cx="1594131" cy="3200400"/>
          </a:xfrm>
          <a:prstGeom prst="rect">
            <a:avLst/>
          </a:prstGeom>
          <a:solidFill>
            <a:srgbClr val="FFFFFF">
              <a:alpha val="8313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hthoek 1"/>
          <p:cNvSpPr/>
          <p:nvPr/>
        </p:nvSpPr>
        <p:spPr>
          <a:xfrm>
            <a:off x="251521" y="5685055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latin typeface="Candara" panose="020E0502030303020204" pitchFamily="34" charset="0"/>
              </a:rPr>
              <a:t>Of willen onderzoekers door het inschakelen van groene ridders de klontering tegengaan. Daardoor kunnen ze gewoon opgeruimd worden, zoals bij gezonde mensen.</a:t>
            </a:r>
          </a:p>
        </p:txBody>
      </p:sp>
    </p:spTree>
    <p:extLst>
      <p:ext uri="{BB962C8B-B14F-4D97-AF65-F5344CB8AC3E}">
        <p14:creationId xmlns:p14="http://schemas.microsoft.com/office/powerpoint/2010/main" val="88372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endParaRPr lang="nl-NL" sz="2600" dirty="0">
              <a:latin typeface="Candara" panose="020E0502030303020204" pitchFamily="34" charset="0"/>
            </a:endParaRPr>
          </a:p>
          <a:p>
            <a:endParaRPr lang="nl-NL" sz="2600" dirty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b="1" dirty="0">
                <a:latin typeface="Candara" panose="020E0502030303020204" pitchFamily="34" charset="0"/>
              </a:rPr>
              <a:t>Wat is de Ziekte van Huntington?</a:t>
            </a:r>
          </a:p>
          <a:p>
            <a:pPr marL="514350" indent="-514350">
              <a:buFont typeface="+mj-lt"/>
              <a:buAutoNum type="arabicPeriod"/>
            </a:pPr>
            <a:endParaRPr lang="nl-NL" sz="2600" b="1" dirty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b="1" dirty="0">
                <a:latin typeface="Candara" panose="020E0502030303020204" pitchFamily="34" charset="0"/>
              </a:rPr>
              <a:t>Wat betekent het als je de Ziekte van Huntington hebt?</a:t>
            </a:r>
          </a:p>
          <a:p>
            <a:pPr marL="514350" indent="-514350">
              <a:buFont typeface="+mj-lt"/>
              <a:buAutoNum type="arabicPeriod"/>
            </a:pPr>
            <a:endParaRPr lang="nl-NL" sz="2600" b="1" dirty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b="1" dirty="0">
                <a:latin typeface="Candara" panose="020E0502030303020204" pitchFamily="34" charset="0"/>
              </a:rPr>
              <a:t>Wat doet de Ziekte van Huntington in je hersenen precies?</a:t>
            </a:r>
          </a:p>
          <a:p>
            <a:pPr marL="514350" indent="-514350">
              <a:buFont typeface="+mj-lt"/>
              <a:buAutoNum type="arabicPeriod"/>
            </a:pPr>
            <a:endParaRPr lang="nl-NL" sz="2600" b="1" dirty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b="1" dirty="0">
                <a:latin typeface="Candara" panose="020E0502030303020204" pitchFamily="34" charset="0"/>
              </a:rPr>
              <a:t>Hoe ver zijn onderzoekers met de Ziekte van Huntington?</a:t>
            </a:r>
          </a:p>
          <a:p>
            <a:pPr marL="514350" indent="-514350">
              <a:buFont typeface="+mj-lt"/>
              <a:buAutoNum type="arabicPeriod"/>
            </a:pPr>
            <a:endParaRPr lang="nl-NL" sz="2600" b="1" dirty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b="1" dirty="0">
                <a:latin typeface="Candara" panose="020E0502030303020204" pitchFamily="34" charset="0"/>
              </a:rPr>
              <a:t>Wat is het Campagneteam Huntington?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7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8069" y="685800"/>
            <a:ext cx="4495800" cy="5562600"/>
          </a:xfrm>
          <a:prstGeom prst="rect">
            <a:avLst/>
          </a:prstGeom>
          <a:solidFill>
            <a:srgbClr val="FFFFFF">
              <a:alpha val="8313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63869" y="914400"/>
            <a:ext cx="1594131" cy="3200400"/>
          </a:xfrm>
          <a:prstGeom prst="rect">
            <a:avLst/>
          </a:prstGeom>
          <a:solidFill>
            <a:srgbClr val="FFFFFF">
              <a:alpha val="8313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971913" cy="563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867400" y="3733800"/>
            <a:ext cx="2514600" cy="2514600"/>
          </a:xfrm>
          <a:prstGeom prst="rect">
            <a:avLst/>
          </a:prstGeom>
          <a:solidFill>
            <a:srgbClr val="FFFFFF">
              <a:alpha val="8313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34200" y="2814680"/>
            <a:ext cx="1752600" cy="919120"/>
          </a:xfrm>
          <a:prstGeom prst="rect">
            <a:avLst/>
          </a:prstGeom>
          <a:solidFill>
            <a:srgbClr val="FFFFFF">
              <a:alpha val="8313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3000" y="2209800"/>
            <a:ext cx="1905000" cy="1249545"/>
          </a:xfrm>
          <a:prstGeom prst="rect">
            <a:avLst/>
          </a:prstGeom>
          <a:solidFill>
            <a:srgbClr val="FFFFFF">
              <a:alpha val="8313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hthoek 1"/>
          <p:cNvSpPr/>
          <p:nvPr/>
        </p:nvSpPr>
        <p:spPr>
          <a:xfrm>
            <a:off x="287225" y="568451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latin typeface="Candara" panose="020E0502030303020204" pitchFamily="34" charset="0"/>
              </a:rPr>
              <a:t>Of willen ze het opruimen van de “verkeerde” kippen verbeteren, waardoor die niet meer kunnen klonteren.</a:t>
            </a:r>
          </a:p>
        </p:txBody>
      </p:sp>
    </p:spTree>
    <p:extLst>
      <p:ext uri="{BB962C8B-B14F-4D97-AF65-F5344CB8AC3E}">
        <p14:creationId xmlns:p14="http://schemas.microsoft.com/office/powerpoint/2010/main" val="883728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458072" cy="3153343"/>
          </a:xfrm>
          <a:prstGeom prst="rect">
            <a:avLst/>
          </a:prstGeom>
        </p:spPr>
      </p:pic>
      <p:sp>
        <p:nvSpPr>
          <p:cNvPr id="7" name="Rechthoek 1"/>
          <p:cNvSpPr/>
          <p:nvPr/>
        </p:nvSpPr>
        <p:spPr>
          <a:xfrm>
            <a:off x="251520" y="3894147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latin typeface="Candara" panose="020E0502030303020204" pitchFamily="34" charset="0"/>
              </a:rPr>
              <a:t>Hier zijn onderzoekers van het AMC (Amsterdam), UMCG (Groningen) en LUMC (Leiden) mee bezig. </a:t>
            </a:r>
          </a:p>
          <a:p>
            <a:pPr algn="ctr"/>
            <a:endParaRPr lang="nl-NL" sz="2400" dirty="0"/>
          </a:p>
          <a:p>
            <a:pPr algn="ctr"/>
            <a:endParaRPr lang="nl-NL" sz="2400" dirty="0"/>
          </a:p>
        </p:txBody>
      </p:sp>
      <p:sp>
        <p:nvSpPr>
          <p:cNvPr id="8" name="Rectangle 7"/>
          <p:cNvSpPr/>
          <p:nvPr/>
        </p:nvSpPr>
        <p:spPr>
          <a:xfrm>
            <a:off x="35496" y="5406315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latin typeface="Candara" panose="020E0502030303020204" pitchFamily="34" charset="0"/>
              </a:rPr>
              <a:t>Om dit onderzoek mogelijk te maken is er veel geld nodig... </a:t>
            </a:r>
          </a:p>
          <a:p>
            <a:pPr algn="ctr"/>
            <a:r>
              <a:rPr lang="nl-NL" sz="2400" dirty="0">
                <a:latin typeface="Candara" panose="020E0502030303020204" pitchFamily="34" charset="0"/>
              </a:rPr>
              <a:t>En een campagne om daar aandacht voor te krijgen!</a:t>
            </a:r>
          </a:p>
        </p:txBody>
      </p:sp>
    </p:spTree>
    <p:extLst>
      <p:ext uri="{BB962C8B-B14F-4D97-AF65-F5344CB8AC3E}">
        <p14:creationId xmlns:p14="http://schemas.microsoft.com/office/powerpoint/2010/main" val="88372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93096"/>
            <a:ext cx="4582794" cy="158417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980728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r>
              <a:rPr lang="nl-NL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5. Wat is het Campagneteam Huntington?</a:t>
            </a:r>
          </a:p>
          <a:p>
            <a:endParaRPr lang="nl-NL" sz="3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endParaRPr lang="nl-NL" sz="3200" dirty="0"/>
          </a:p>
          <a:p>
            <a:r>
              <a:rPr lang="nl-NL" sz="3200" dirty="0">
                <a:latin typeface="Candara" panose="020E0502030303020204" pitchFamily="34" charset="0"/>
              </a:rPr>
              <a:t>En daarom hebben onderzoekers en Huntington families en vrienden een team opgericht, het: </a:t>
            </a:r>
          </a:p>
        </p:txBody>
      </p:sp>
      <p:pic>
        <p:nvPicPr>
          <p:cNvPr id="5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8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99562" cy="283092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15008" y="3861048"/>
            <a:ext cx="89289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ndara" panose="020E0502030303020204" pitchFamily="34" charset="0"/>
              </a:rPr>
              <a:t>Doelen van het Campagneteam Huntington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ndara" panose="020E0502030303020204" pitchFamily="34" charset="0"/>
              </a:rPr>
              <a:t>Eerste Nederlandse campagne voor de Ziekte van Huntington (mei 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ndara" panose="020E0502030303020204" pitchFamily="34" charset="0"/>
              </a:rPr>
              <a:t>Geld ophalen om onderzoek naar een medicijn mogelijk te maken</a:t>
            </a:r>
          </a:p>
        </p:txBody>
      </p:sp>
    </p:spTree>
    <p:extLst>
      <p:ext uri="{BB962C8B-B14F-4D97-AF65-F5344CB8AC3E}">
        <p14:creationId xmlns:p14="http://schemas.microsoft.com/office/powerpoint/2010/main" val="1569032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5" name="Tekstvak 5"/>
          <p:cNvSpPr txBox="1"/>
          <p:nvPr/>
        </p:nvSpPr>
        <p:spPr>
          <a:xfrm>
            <a:off x="755576" y="594928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... </a:t>
            </a:r>
            <a:r>
              <a:rPr lang="nl-NL" sz="3200" dirty="0">
                <a:latin typeface="Candara" panose="020E0502030303020204" pitchFamily="34" charset="0"/>
              </a:rPr>
              <a:t>De Facebook pagina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E11A81-F404-4292-922E-406A5CF9E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4" y="1052736"/>
            <a:ext cx="7740352" cy="3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38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93096"/>
            <a:ext cx="5381104" cy="2283126"/>
          </a:xfrm>
          <a:prstGeom prst="rect">
            <a:avLst/>
          </a:prstGeom>
        </p:spPr>
      </p:pic>
      <p:pic>
        <p:nvPicPr>
          <p:cNvPr id="5" name="Picture 2" descr="https://scontent-ams3-1.xx.fbcdn.net/hphotos-xfp1/v/t1.0-9/12799305_1524439664525264_2326856560380611278_n.png?oh=761b880adfcfcfc0c8d37b2c41208938&amp;oe=5759FD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53" y="3284983"/>
            <a:ext cx="3906246" cy="3601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88607" y="620688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ndara" panose="020E0502030303020204" pitchFamily="34" charset="0"/>
              </a:rPr>
              <a:t>Roadshow Campagneteam Huntington</a:t>
            </a:r>
          </a:p>
          <a:p>
            <a:endParaRPr lang="nl-NL" sz="3200" dirty="0">
              <a:latin typeface="Candara" panose="020E0502030303020204" pitchFamily="34" charset="0"/>
            </a:endParaRPr>
          </a:p>
          <a:p>
            <a:r>
              <a:rPr lang="nl-NL" sz="3200" dirty="0">
                <a:latin typeface="Candara" panose="020E0502030303020204" pitchFamily="34" charset="0"/>
              </a:rPr>
              <a:t>Langs vele Nederlandse verzorgingstehuizen voor Huntington patienten om iedereen die met deze ziekte te maken heeft te informeren en activeren</a:t>
            </a:r>
          </a:p>
        </p:txBody>
      </p:sp>
    </p:spTree>
    <p:extLst>
      <p:ext uri="{BB962C8B-B14F-4D97-AF65-F5344CB8AC3E}">
        <p14:creationId xmlns:p14="http://schemas.microsoft.com/office/powerpoint/2010/main" val="2269650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pic>
        <p:nvPicPr>
          <p:cNvPr id="3" name="Picture 2" descr="s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90" y="1429068"/>
            <a:ext cx="4334737" cy="2900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1392"/>
            <a:ext cx="3888432" cy="3186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content-ams3-1.xx.fbcdn.net/hphotos-xft1/v/t1.0-9/12806107_1525510484418182_7069703515838461284_n.jpg?oh=91e1b26353f7a70047f9fe78dba184ea&amp;oe=575003B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82" y="4416328"/>
            <a:ext cx="4334737" cy="2501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514931" y="519063"/>
            <a:ext cx="292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Candara" panose="020E0502030303020204" pitchFamily="34" charset="0"/>
              </a:rPr>
              <a:t>En dat activeren lukt!</a:t>
            </a:r>
          </a:p>
        </p:txBody>
      </p:sp>
      <p:pic>
        <p:nvPicPr>
          <p:cNvPr id="1026" name="Picture 2" descr="brei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60" y="1091392"/>
            <a:ext cx="4334737" cy="1112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4596882" y="2203470"/>
            <a:ext cx="5087686" cy="73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https://scontent-ams3-1.xx.fbcdn.net/hphotos-xlt1/v/t1.0-9/12806001_799098900196741_7372651836672333669_n.jpg?oh=2060b9512adcc30b3698eb52f2fe45ba&amp;oe=5751764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1082060"/>
            <a:ext cx="3920444" cy="5227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u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36668"/>
            <a:ext cx="3888432" cy="252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-525163" y="4336668"/>
            <a:ext cx="5087686" cy="73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3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pic>
        <p:nvPicPr>
          <p:cNvPr id="3" name="Picture 6" descr="C:\Users\e91742\AppData\Local\Microsoft\Windows\Temporary Internet Files\Content.Outlook\9WM8KYKE\IMG_089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4135"/>
          <a:stretch/>
        </p:blipFill>
        <p:spPr bwMode="auto">
          <a:xfrm>
            <a:off x="2339752" y="692696"/>
            <a:ext cx="4531825" cy="6011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67544" y="112474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Wilt u meer informatie? </a:t>
            </a:r>
          </a:p>
          <a:p>
            <a:pPr algn="ctr"/>
            <a:r>
              <a:rPr lang="nl-NL" sz="3200" dirty="0"/>
              <a:t>Of wilt u weten hoe u het CTH steunen?</a:t>
            </a:r>
          </a:p>
          <a:p>
            <a:pPr algn="ctr"/>
            <a:r>
              <a:rPr lang="nl-NL" sz="3200" dirty="0"/>
              <a:t>Ga dan naar</a:t>
            </a:r>
            <a:r>
              <a:rPr lang="nl-NL" sz="3200" dirty="0">
                <a:latin typeface="Candara" panose="020E0502030303020204" pitchFamily="34" charset="0"/>
              </a:rPr>
              <a:t>:</a:t>
            </a:r>
          </a:p>
          <a:p>
            <a:pPr algn="ctr"/>
            <a:endParaRPr lang="nl-NL" sz="3200" dirty="0">
              <a:latin typeface="Candara" panose="020E0502030303020204" pitchFamily="34" charset="0"/>
            </a:endParaRPr>
          </a:p>
          <a:p>
            <a:pPr algn="ctr"/>
            <a:r>
              <a:rPr lang="nl-NL" sz="3200" dirty="0">
                <a:latin typeface="Candara" panose="020E0502030303020204" pitchFamily="34" charset="0"/>
              </a:rPr>
              <a:t>www.campagneteamhuntington.nl</a:t>
            </a:r>
          </a:p>
          <a:p>
            <a:pPr algn="ctr"/>
            <a:endParaRPr lang="nl-NL" sz="3200" dirty="0">
              <a:latin typeface="Candara" panose="020E0502030303020204" pitchFamily="34" charset="0"/>
            </a:endParaRPr>
          </a:p>
          <a:p>
            <a:pPr algn="ctr"/>
            <a:r>
              <a:rPr lang="nl-NL" sz="3200" dirty="0">
                <a:latin typeface="Candara" panose="020E0502030303020204" pitchFamily="34" charset="0"/>
              </a:rPr>
              <a:t>Of op Facebook!</a:t>
            </a:r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4869160"/>
            <a:ext cx="479110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8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687462"/>
            <a:ext cx="89289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1. Wat is de Ziekte van Huntington?</a:t>
            </a:r>
          </a:p>
          <a:p>
            <a:endParaRPr lang="nl-NL" sz="28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ndara" panose="020E0502030303020204" pitchFamily="34" charset="0"/>
              </a:rPr>
              <a:t>Het is een erfelijke ziekte.  Als je vader of moeder het heeft heb je als kind 50% kans het ook te krijgen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ndara" panose="020E0502030303020204" pitchFamily="34" charset="0"/>
              </a:rPr>
              <a:t>Het is een dodelijke ziekte... En er is geen geneesmiddel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ndara" panose="020E0502030303020204" pitchFamily="34" charset="0"/>
              </a:rPr>
              <a:t>Mensen worden gemiddeld rond hun 40</a:t>
            </a:r>
            <a:r>
              <a:rPr lang="nl-NL" sz="2800" baseline="30000" dirty="0">
                <a:latin typeface="Candara" panose="020E0502030303020204" pitchFamily="34" charset="0"/>
              </a:rPr>
              <a:t>e</a:t>
            </a:r>
            <a:r>
              <a:rPr lang="nl-NL" sz="2800" dirty="0">
                <a:latin typeface="Candara" panose="020E0502030303020204" pitchFamily="34" charset="0"/>
              </a:rPr>
              <a:t> ziek en leven dan nog 10-20 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ndara" panose="020E0502030303020204" pitchFamily="34" charset="0"/>
              </a:rPr>
              <a:t>Er is ook een kinder-variant waarbij de ziekte sneller en erger verloopt</a:t>
            </a:r>
          </a:p>
        </p:txBody>
      </p:sp>
    </p:spTree>
    <p:extLst>
      <p:ext uri="{BB962C8B-B14F-4D97-AF65-F5344CB8AC3E}">
        <p14:creationId xmlns:p14="http://schemas.microsoft.com/office/powerpoint/2010/main" val="341959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433"/>
            <a:ext cx="9144000" cy="479480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105159" y="1063936"/>
            <a:ext cx="121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gen-drager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105159" y="1403484"/>
            <a:ext cx="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gezond</a:t>
            </a:r>
          </a:p>
        </p:txBody>
      </p:sp>
      <p:sp>
        <p:nvSpPr>
          <p:cNvPr id="6" name="Rechthoek 5"/>
          <p:cNvSpPr/>
          <p:nvPr/>
        </p:nvSpPr>
        <p:spPr>
          <a:xfrm>
            <a:off x="107505" y="566124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Candara" panose="020E0502030303020204" pitchFamily="34" charset="0"/>
              </a:rPr>
              <a:t>Een erfelijke ziekte: elk kind heeft 50% kans om gendrager te worden </a:t>
            </a:r>
          </a:p>
          <a:p>
            <a:r>
              <a:rPr lang="nl-NL" sz="2400" dirty="0">
                <a:latin typeface="Candara" panose="020E0502030303020204" pitchFamily="34" charset="0"/>
              </a:rPr>
              <a:t>als een van de ouders ook gendrager is. Ben je geen gendrager, dan kunnen jouw kinderen het niet krijgen</a:t>
            </a:r>
          </a:p>
        </p:txBody>
      </p:sp>
    </p:spTree>
    <p:extLst>
      <p:ext uri="{BB962C8B-B14F-4D97-AF65-F5344CB8AC3E}">
        <p14:creationId xmlns:p14="http://schemas.microsoft.com/office/powerpoint/2010/main" val="341959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463307"/>
            <a:ext cx="80648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2. Wat betekent het als je de Ziekte van Huntington hebt?</a:t>
            </a:r>
          </a:p>
          <a:p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ndara" panose="020E0502030303020204" pitchFamily="34" charset="0"/>
              </a:rPr>
              <a:t>Veel en vaak ongecontroleerde bewegingen maken (chorea, Grieks woord voor dansende beweging)</a:t>
            </a:r>
          </a:p>
          <a:p>
            <a:endParaRPr lang="nl-NL" sz="28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ndara" panose="020E0502030303020204" pitchFamily="34" charset="0"/>
              </a:rPr>
              <a:t>Problemen met je geheugen en concentratie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ndara" panose="020E0502030303020204" pitchFamily="34" charset="0"/>
              </a:rPr>
              <a:t>Psychische en emotionele problemen (bijvoorbeeld depressief, agressief)</a:t>
            </a:r>
          </a:p>
          <a:p>
            <a:endParaRPr lang="nl-NL" sz="3200" dirty="0">
              <a:latin typeface="Candara" panose="020E0502030303020204" pitchFamily="34" charset="0"/>
            </a:endParaRPr>
          </a:p>
          <a:p>
            <a:pPr algn="ctr"/>
            <a:r>
              <a:rPr lang="nl-NL" sz="3200" dirty="0">
                <a:latin typeface="Candara" panose="020E0502030303020204" pitchFamily="34" charset="0"/>
              </a:rPr>
              <a:t>Het lijkt op een combinatie van de ziektes Alzheimer, Parkinson en ALS</a:t>
            </a:r>
          </a:p>
        </p:txBody>
      </p:sp>
      <p:pic>
        <p:nvPicPr>
          <p:cNvPr id="2050" name="Picture 2" descr="http://www.allesoverhuntington.nl/sites/allesoverhuntington.nl/files/uploads/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017762"/>
            <a:ext cx="1162050" cy="241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9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836712"/>
            <a:ext cx="892899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  <a:latin typeface="Candara" panose="020E0502030303020204" pitchFamily="34" charset="0"/>
              </a:rPr>
              <a:t>3. Wat doet de Ziekte van Huntington in je hersenen precies?</a:t>
            </a:r>
          </a:p>
          <a:p>
            <a:endParaRPr lang="nl-NL" sz="3200" dirty="0">
              <a:latin typeface="Candara" panose="020E0502030303020204" pitchFamily="34" charset="0"/>
            </a:endParaRPr>
          </a:p>
          <a:p>
            <a:r>
              <a:rPr lang="nl-NL" sz="3200" dirty="0">
                <a:latin typeface="Candara" panose="020E0502030303020204" pitchFamily="34" charset="0"/>
              </a:rPr>
              <a:t>De ziekte van Huntington wordt veroorzaakt doordat er bepaalde eiwitten gaan klonteren in hersencellen.</a:t>
            </a:r>
          </a:p>
          <a:p>
            <a:endParaRPr lang="nl-NL" sz="3200" dirty="0">
              <a:latin typeface="Candara" panose="020E0502030303020204" pitchFamily="34" charset="0"/>
            </a:endParaRPr>
          </a:p>
          <a:p>
            <a:r>
              <a:rPr lang="nl-NL" sz="3200" dirty="0">
                <a:latin typeface="Candara" panose="020E0502030303020204" pitchFamily="34" charset="0"/>
              </a:rPr>
              <a:t>Deze eiwit-klonteringen zie je bij veel hersenziektes waaronder Alzheimer en Parkinson. Je kan ze met de microscoop zien in de hersencellen (met een witte pijl aangegeven in de volgende dia).</a:t>
            </a:r>
          </a:p>
          <a:p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Candara" panose="020E0502030303020204" pitchFamily="34" charset="0"/>
            </a:endParaRPr>
          </a:p>
          <a:p>
            <a:endParaRPr lang="nl-NL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1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pic>
        <p:nvPicPr>
          <p:cNvPr id="3" name="Picture 2" descr="aggreg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533400"/>
            <a:ext cx="7010400" cy="60293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41959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2291388"/>
            <a:ext cx="8928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ndara" panose="020E0502030303020204" pitchFamily="34" charset="0"/>
              </a:rPr>
              <a:t>Hoe ontstaan die eiwit-klonteringen?</a:t>
            </a:r>
          </a:p>
          <a:p>
            <a:pPr algn="ctr"/>
            <a:endParaRPr lang="nl-NL" sz="3200" dirty="0">
              <a:latin typeface="Candara" panose="020E0502030303020204" pitchFamily="34" charset="0"/>
            </a:endParaRPr>
          </a:p>
          <a:p>
            <a:pPr algn="ctr"/>
            <a:r>
              <a:rPr lang="nl-NL" sz="3200" dirty="0">
                <a:latin typeface="Candara" panose="020E0502030303020204" pitchFamily="34" charset="0"/>
              </a:rPr>
              <a:t>En hoe kunnen we dit ervoor zorgen dat dit niet gebeurd?</a:t>
            </a:r>
          </a:p>
        </p:txBody>
      </p:sp>
    </p:spTree>
    <p:extLst>
      <p:ext uri="{BB962C8B-B14F-4D97-AF65-F5344CB8AC3E}">
        <p14:creationId xmlns:p14="http://schemas.microsoft.com/office/powerpoint/2010/main" val="401931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51"/>
            <a:ext cx="1979712" cy="68434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7504" y="764704"/>
            <a:ext cx="89289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ndara" panose="020E0502030303020204" pitchFamily="34" charset="0"/>
              </a:rPr>
              <a:t>Eiwit-klontering:</a:t>
            </a:r>
          </a:p>
          <a:p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Candara" panose="020E0502030303020204" pitchFamily="34" charset="0"/>
              </a:rPr>
              <a:t>Komt door een “afwijking” in het Huntington-DNA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Candara" panose="020E0502030303020204" pitchFamily="34" charset="0"/>
              </a:rPr>
              <a:t>Het DNA is het erfelijke materiaal dat in alle lichaamscellen zit, en bestaat uit duizenden genen (als bladzijden van een kookboek)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Candara" panose="020E0502030303020204" pitchFamily="34" charset="0"/>
              </a:rPr>
              <a:t>Elk gen is een ‘recept’ voor een bepaald eiwit: de werkmannen in onze cellen</a:t>
            </a:r>
          </a:p>
        </p:txBody>
      </p:sp>
    </p:spTree>
    <p:extLst>
      <p:ext uri="{BB962C8B-B14F-4D97-AF65-F5344CB8AC3E}">
        <p14:creationId xmlns:p14="http://schemas.microsoft.com/office/powerpoint/2010/main" val="34195969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Diavoorstelling (4:3)</PresentationFormat>
  <Paragraphs>121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Candara</vt:lpstr>
      <vt:lpstr>Times New Roman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E.A.J. Reits</dc:creator>
  <cp:lastModifiedBy>Ellen te Molder</cp:lastModifiedBy>
  <cp:revision>29</cp:revision>
  <dcterms:created xsi:type="dcterms:W3CDTF">2016-03-17T12:41:05Z</dcterms:created>
  <dcterms:modified xsi:type="dcterms:W3CDTF">2023-05-12T08:45:26Z</dcterms:modified>
</cp:coreProperties>
</file>